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ppt/media/audio20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57" r:id="rId5"/>
    <p:sldId id="263" r:id="rId6"/>
    <p:sldId id="258" r:id="rId7"/>
    <p:sldId id="266" r:id="rId8"/>
    <p:sldId id="275" r:id="rId9"/>
    <p:sldId id="276" r:id="rId10"/>
    <p:sldId id="277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92" r:id="rId20"/>
    <p:sldId id="294" r:id="rId21"/>
    <p:sldId id="293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269" r:id="rId32"/>
    <p:sldId id="262" r:id="rId33"/>
    <p:sldId id="304" r:id="rId34"/>
    <p:sldId id="305" r:id="rId35"/>
    <p:sldId id="306" r:id="rId36"/>
    <p:sldId id="307" r:id="rId37"/>
    <p:sldId id="261" r:id="rId38"/>
    <p:sldId id="308" r:id="rId39"/>
    <p:sldId id="270" r:id="rId40"/>
    <p:sldId id="309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12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525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1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88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3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2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48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12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25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47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11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90449-1DB4-4639-8D4D-D778C8872543}" type="datetimeFigureOut">
              <a:rPr lang="pt-BR" smtClean="0"/>
              <a:t>25/06/2022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440B4-E603-450A-8391-EC9B90342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80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11"/>
          <p:cNvSpPr/>
          <p:nvPr/>
        </p:nvSpPr>
        <p:spPr>
          <a:xfrm>
            <a:off x="875930" y="591826"/>
            <a:ext cx="7666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MÚSICA NA ESCOLA</a:t>
            </a:r>
          </a:p>
          <a:p>
            <a:pPr algn="ctr"/>
            <a:endParaRPr lang="pt-BR" sz="28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976256" y="2060848"/>
            <a:ext cx="45662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Orquestra é um conjunto de instrumentos diferentes tocados juntos. </a:t>
            </a:r>
          </a:p>
          <a:p>
            <a:pPr algn="just"/>
            <a:r>
              <a:rPr lang="pt-BR" sz="2400" dirty="0" smtClean="0"/>
              <a:t>Você pode assisti-la num teatro, na televisão, ao ar livre, em praças e parques.</a:t>
            </a:r>
            <a:endParaRPr lang="pt-BR" sz="2400" dirty="0"/>
          </a:p>
        </p:txBody>
      </p:sp>
      <p:pic>
        <p:nvPicPr>
          <p:cNvPr id="15" name="Imagem 14" descr="https://player.slideplayer.com.br/33/10394632/data/images/img2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17" y="2465812"/>
            <a:ext cx="2684513" cy="14983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583685" y="1284323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Century Gothic" panose="020B0502020202020204" pitchFamily="34" charset="0"/>
              </a:rPr>
              <a:t>Você sabe o que é uma orquestra?</a:t>
            </a:r>
            <a:endParaRPr lang="pt-BR" sz="2800" dirty="0">
              <a:latin typeface="Century Gothic" panose="020B0502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58" y="5319828"/>
            <a:ext cx="2304256" cy="7376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0" y="4302111"/>
            <a:ext cx="1642544" cy="20354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336" y="5283840"/>
            <a:ext cx="25717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3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" action="ppaction://noaction">
              <a:snd r:embed="rId2" name="Violoncelo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2481660" cy="559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144376" y="5137859"/>
            <a:ext cx="534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VIOLONCELO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noaction">
              <a:snd r:embed="rId2" name="Contrabaixo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2543175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339751" y="6045896"/>
            <a:ext cx="4599981" cy="8078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CONTRABAIXO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4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31" y="723631"/>
            <a:ext cx="201063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3819975"/>
            <a:ext cx="9144000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Century Gothic" panose="020B0502020202020204" pitchFamily="34" charset="0"/>
              </a:rPr>
              <a:t>MADEIRAS</a:t>
            </a:r>
            <a:endParaRPr lang="pt-BR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2flauta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" y="0"/>
            <a:ext cx="9059044" cy="592264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303387" y="3920377"/>
            <a:ext cx="2622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FLAUTA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" action="ppaction://noaction">
              <a:snd r:embed="rId2" name="1flautim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532880" cy="324684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59833" y="3447701"/>
            <a:ext cx="2932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FLAUTIM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3oboe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047"/>
            <a:ext cx="8496944" cy="566746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275856" y="4005064"/>
            <a:ext cx="2219634" cy="10801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OBOÉ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5clarineta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352"/>
            <a:ext cx="8491204" cy="566363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771800" y="3874348"/>
            <a:ext cx="3466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CLARINETE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7fagote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68" y="0"/>
            <a:ext cx="3478381" cy="609707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528147" y="5659995"/>
            <a:ext cx="2664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FAGOTE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" y="4213379"/>
            <a:ext cx="9144000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Century Gothic" panose="020B0502020202020204" pitchFamily="34" charset="0"/>
              </a:rPr>
              <a:t>METAIS</a:t>
            </a:r>
            <a:endParaRPr lang="pt-BR" sz="44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30" y="887269"/>
            <a:ext cx="2326597" cy="332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8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trompa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7873"/>
            <a:ext cx="7743679" cy="516245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987824" y="4869160"/>
            <a:ext cx="3158244" cy="8640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TROMPA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0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Notas musicai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04634"/>
            <a:ext cx="3023425" cy="10133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2683849" y="454044"/>
            <a:ext cx="3725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Por dentro da Orquestra</a:t>
            </a:r>
          </a:p>
        </p:txBody>
      </p:sp>
      <p:sp>
        <p:nvSpPr>
          <p:cNvPr id="7" name="Retângulo 6"/>
          <p:cNvSpPr/>
          <p:nvPr/>
        </p:nvSpPr>
        <p:spPr>
          <a:xfrm>
            <a:off x="854407" y="977264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Century Gothic" panose="020B0502020202020204" pitchFamily="34" charset="0"/>
              </a:rPr>
              <a:t>Foi </a:t>
            </a:r>
            <a:r>
              <a:rPr lang="pt-BR" dirty="0">
                <a:latin typeface="Century Gothic" panose="020B0502020202020204" pitchFamily="34" charset="0"/>
              </a:rPr>
              <a:t>por </a:t>
            </a:r>
            <a:r>
              <a:rPr lang="pt-BR" dirty="0" smtClean="0">
                <a:latin typeface="Century Gothic" panose="020B0502020202020204" pitchFamily="34" charset="0"/>
              </a:rPr>
              <a:t>volta </a:t>
            </a:r>
            <a:r>
              <a:rPr lang="pt-BR" dirty="0">
                <a:latin typeface="Century Gothic" panose="020B0502020202020204" pitchFamily="34" charset="0"/>
              </a:rPr>
              <a:t>de 1600 que pela primeira vez diversos instrumentos diferentes foram reunidos para formar uma orquestra.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4836" y="1900594"/>
            <a:ext cx="756084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 orquestra é um agrupamento instrumental que utiliza principalmente a reprodução de música </a:t>
            </a:r>
            <a:r>
              <a:rPr lang="pt-BR" dirty="0" smtClean="0">
                <a:latin typeface="Century Gothic" panose="020B0502020202020204" pitchFamily="34" charset="0"/>
              </a:rPr>
              <a:t>clássica. </a:t>
            </a:r>
            <a:r>
              <a:rPr lang="pt-BR" dirty="0">
                <a:latin typeface="Century Gothic" panose="020B0502020202020204" pitchFamily="34" charset="0"/>
              </a:rPr>
              <a:t>A uma pequena orquestra dá-se o nome de Orquestra de Câmara. À orquestra completa dá-se o nome de Sinfônica ou </a:t>
            </a:r>
            <a:r>
              <a:rPr lang="pt-BR" dirty="0" smtClean="0">
                <a:latin typeface="Century Gothic" panose="020B0502020202020204" pitchFamily="34" charset="0"/>
              </a:rPr>
              <a:t>Filarmônica. 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Century Gothic" panose="020B0502020202020204" pitchFamily="34" charset="0"/>
              </a:rPr>
              <a:t>A </a:t>
            </a:r>
            <a:r>
              <a:rPr lang="pt-BR" dirty="0">
                <a:latin typeface="Century Gothic" panose="020B0502020202020204" pitchFamily="34" charset="0"/>
              </a:rPr>
              <a:t>orquestra Sinfônica é sustentada por uma instituição pública enquanto a Filarmônica por instituição privada.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Atualmente uma orquestra tem aproximadamente 80 músicos, em alguns casos mais de 100. Porém, em atuação, esse número pode ser ajustado de acordo com a obra a ser reproduzida.</a:t>
            </a:r>
          </a:p>
        </p:txBody>
      </p:sp>
    </p:spTree>
    <p:extLst>
      <p:ext uri="{BB962C8B-B14F-4D97-AF65-F5344CB8AC3E}">
        <p14:creationId xmlns:p14="http://schemas.microsoft.com/office/powerpoint/2010/main" val="2969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trompete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" y="476672"/>
            <a:ext cx="8794871" cy="403244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987824" y="4249887"/>
            <a:ext cx="3325200" cy="8064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TROMPETE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1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trombone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9" y="0"/>
            <a:ext cx="8420726" cy="561662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933706" y="4437112"/>
            <a:ext cx="3635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TROMBONE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tuba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5894">
            <a:off x="1540963" y="870259"/>
            <a:ext cx="6228851" cy="415366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563889" y="4725144"/>
            <a:ext cx="2088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TUBA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" y="3918829"/>
            <a:ext cx="9144000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Century Gothic" panose="020B0502020202020204" pitchFamily="34" charset="0"/>
              </a:rPr>
              <a:t>PERCURSSÃO</a:t>
            </a:r>
            <a:endParaRPr lang="pt-BR" sz="4400" b="1" dirty="0">
              <a:latin typeface="Century Gothic" panose="020B0502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242179"/>
            <a:ext cx="212407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5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timpanos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7316862" cy="487790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087906" y="4437112"/>
            <a:ext cx="3212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TIMPANO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xilofone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8" y="278151"/>
            <a:ext cx="6646150" cy="484303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275856" y="4653136"/>
            <a:ext cx="3312368" cy="9361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XILOFONE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bumbo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4" y="44627"/>
            <a:ext cx="5314119" cy="616513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491880" y="5085184"/>
            <a:ext cx="2664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BUMBO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caixa clara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40" y="-12576"/>
            <a:ext cx="4719893" cy="571060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771800" y="5373216"/>
            <a:ext cx="4146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CAIXA CLARA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6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>
              <a:snd r:embed="rId2" name="Tom tom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91" y="23694"/>
            <a:ext cx="2746397" cy="542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843808" y="5445224"/>
            <a:ext cx="3456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TOM-TOM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4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" action="ppaction://noaction">
              <a:snd r:embed="rId2" name="prato de choque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6707124" cy="447141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691680" y="4725144"/>
            <a:ext cx="6054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PRATOS DE CHOQUE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Pessoas que jogam instrumentos musicais com notas de mÃºsica em segundo plan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84" y="4944202"/>
            <a:ext cx="3666669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971600" y="506188"/>
            <a:ext cx="70567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Century Gothic" panose="020B0502020202020204" pitchFamily="34" charset="0"/>
              </a:rPr>
              <a:t>Classificação dos Instrumentos Musicais</a:t>
            </a:r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225740" y="1124744"/>
            <a:ext cx="698477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Century Gothic" panose="020B0502020202020204" pitchFamily="34" charset="0"/>
              </a:rPr>
              <a:t>Uma </a:t>
            </a:r>
            <a:r>
              <a:rPr lang="pt-BR" sz="2400" dirty="0" smtClean="0">
                <a:latin typeface="Century Gothic" panose="020B0502020202020204" pitchFamily="34" charset="0"/>
              </a:rPr>
              <a:t>orquestra</a:t>
            </a:r>
            <a:r>
              <a:rPr lang="pt-BR" sz="2400" dirty="0">
                <a:latin typeface="Century Gothic" panose="020B0502020202020204" pitchFamily="34" charset="0"/>
              </a:rPr>
              <a:t> </a:t>
            </a:r>
            <a:r>
              <a:rPr lang="pt-BR" sz="2400" dirty="0" smtClean="0">
                <a:latin typeface="Century Gothic" panose="020B0502020202020204" pitchFamily="34" charset="0"/>
              </a:rPr>
              <a:t>é composta por 4 grupos </a:t>
            </a:r>
            <a:r>
              <a:rPr lang="pt-BR" sz="2400" dirty="0">
                <a:latin typeface="Century Gothic" panose="020B0502020202020204" pitchFamily="34" charset="0"/>
              </a:rPr>
              <a:t>de </a:t>
            </a:r>
            <a:r>
              <a:rPr lang="pt-BR" sz="2400" dirty="0" smtClean="0">
                <a:latin typeface="Century Gothic" panose="020B0502020202020204" pitchFamily="34" charset="0"/>
              </a:rPr>
              <a:t>instrumentos musicais chamados NAIPES. </a:t>
            </a:r>
          </a:p>
          <a:p>
            <a:pPr algn="ctr">
              <a:lnSpc>
                <a:spcPct val="150000"/>
              </a:lnSpc>
            </a:pPr>
            <a:r>
              <a:rPr lang="pt-BR" sz="2400" dirty="0" smtClean="0">
                <a:latin typeface="Century Gothic" panose="020B0502020202020204" pitchFamily="34" charset="0"/>
              </a:rPr>
              <a:t>São eles:</a:t>
            </a:r>
          </a:p>
          <a:p>
            <a:pPr algn="ctr">
              <a:lnSpc>
                <a:spcPct val="150000"/>
              </a:lnSpc>
            </a:pPr>
            <a:endParaRPr lang="pt-BR" sz="2400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Century Gothic" panose="020B0502020202020204" pitchFamily="34" charset="0"/>
              </a:rPr>
              <a:t> 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7" name="Arredondar Retângulo em um Canto Diagonal 6"/>
          <p:cNvSpPr/>
          <p:nvPr/>
        </p:nvSpPr>
        <p:spPr>
          <a:xfrm>
            <a:off x="1547664" y="2996952"/>
            <a:ext cx="2520280" cy="576064"/>
          </a:xfrm>
          <a:prstGeom prst="round2Diag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47664" y="299695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CORDAS</a:t>
            </a:r>
            <a:endParaRPr lang="pt-BR" sz="2800" dirty="0">
              <a:latin typeface="Century Gothic" panose="020B0502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419537" y="310031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MADEIRAS</a:t>
            </a:r>
            <a:endParaRPr lang="pt-BR" sz="2800" dirty="0">
              <a:latin typeface="Century Gothic" panose="020B0502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385940" y="4003551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METAIS</a:t>
            </a:r>
            <a:endParaRPr lang="pt-BR" sz="2800" dirty="0"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838412" y="3994649"/>
            <a:ext cx="233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PERCURSÃO</a:t>
            </a:r>
            <a:endParaRPr lang="pt-BR" sz="2800" dirty="0">
              <a:latin typeface="Century Gothic" panose="020B0502020202020204" pitchFamily="34" charset="0"/>
            </a:endParaRPr>
          </a:p>
        </p:txBody>
      </p:sp>
      <p:sp>
        <p:nvSpPr>
          <p:cNvPr id="12" name="Arredondar Retângulo em um Canto Diagonal 11"/>
          <p:cNvSpPr/>
          <p:nvPr/>
        </p:nvSpPr>
        <p:spPr>
          <a:xfrm>
            <a:off x="5356656" y="2996952"/>
            <a:ext cx="2527711" cy="576064"/>
          </a:xfrm>
          <a:prstGeom prst="round2Diag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3" name="Arredondar Retângulo em um Canto Diagonal 12"/>
          <p:cNvSpPr/>
          <p:nvPr/>
        </p:nvSpPr>
        <p:spPr>
          <a:xfrm>
            <a:off x="2213992" y="3933056"/>
            <a:ext cx="2504136" cy="576064"/>
          </a:xfrm>
          <a:prstGeom prst="round2Diag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4" name="Arredondar Retângulo em um Canto Diagonal 13"/>
          <p:cNvSpPr/>
          <p:nvPr/>
        </p:nvSpPr>
        <p:spPr>
          <a:xfrm>
            <a:off x="5712652" y="3891283"/>
            <a:ext cx="2459748" cy="576064"/>
          </a:xfrm>
          <a:prstGeom prst="round2Diag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473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64" y="116632"/>
            <a:ext cx="245278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19370" y="5301208"/>
            <a:ext cx="6644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PRATOS SUSPENSOS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hlinkClick r:id="" action="ppaction://noaction">
              <a:snd r:embed="rId2" name="triangulo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3960440" cy="471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94756" y="4725241"/>
            <a:ext cx="3826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TRIÂNGULO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RendiÃ§Ã£o dos instrumentos musicais 3D da orques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0" y="33265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059832" y="357301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INSTRUMENTOS EVENTUAIS NA ORQUESTRA</a:t>
            </a:r>
            <a:endParaRPr lang="pt-BR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1314"/>
            <a:ext cx="3024336" cy="475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47864" y="5019417"/>
            <a:ext cx="1911787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HARPA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20" y="260648"/>
            <a:ext cx="443141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635896" y="5235236"/>
            <a:ext cx="1921838" cy="6823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PIANO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24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1586469" cy="434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321149" y="5040992"/>
            <a:ext cx="1993846" cy="8024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VIOLÃO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10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saxof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30" y="28777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03848" y="5033105"/>
            <a:ext cx="2985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saxofone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2735796" y="683011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O MAESTRO</a:t>
            </a:r>
            <a:endParaRPr lang="pt-BR" sz="2800" dirty="0"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59632" y="1700808"/>
            <a:ext cx="6912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>
              <a:latin typeface="Century Gothic" panose="020B0502020202020204" pitchFamily="34" charset="0"/>
            </a:endParaRPr>
          </a:p>
          <a:p>
            <a:r>
              <a:rPr lang="pt-BR" dirty="0" smtClean="0">
                <a:latin typeface="Century Gothic" panose="020B0502020202020204" pitchFamily="34" charset="0"/>
              </a:rPr>
              <a:t>Ele também pode ser chamado de regente. </a:t>
            </a:r>
          </a:p>
          <a:p>
            <a:endParaRPr lang="pt-BR" dirty="0" smtClean="0">
              <a:latin typeface="Century Gothic" panose="020B0502020202020204" pitchFamily="34" charset="0"/>
            </a:endParaRPr>
          </a:p>
          <a:p>
            <a:r>
              <a:rPr lang="pt-BR" dirty="0" smtClean="0">
                <a:latin typeface="Century Gothic" panose="020B0502020202020204" pitchFamily="34" charset="0"/>
              </a:rPr>
              <a:t>O maestro fica na frente da orquestra, num lugar mais alto.</a:t>
            </a:r>
          </a:p>
          <a:p>
            <a:r>
              <a:rPr lang="pt-BR" dirty="0" smtClean="0">
                <a:latin typeface="Century Gothic" panose="020B0502020202020204" pitchFamily="34" charset="0"/>
              </a:rPr>
              <a:t>Por meio de gestos, ele dirige os músicos.</a:t>
            </a:r>
          </a:p>
          <a:p>
            <a:endParaRPr lang="pt-BR" dirty="0">
              <a:latin typeface="Century Gothic" panose="020B0502020202020204" pitchFamily="34" charset="0"/>
            </a:endParaRPr>
          </a:p>
          <a:p>
            <a:r>
              <a:rPr lang="pt-BR" dirty="0" smtClean="0">
                <a:latin typeface="Century Gothic" panose="020B0502020202020204" pitchFamily="34" charset="0"/>
              </a:rPr>
              <a:t>Com a mão direita, marca o ritmo e o andamento da música, utilizando a batuta.</a:t>
            </a:r>
          </a:p>
          <a:p>
            <a:endParaRPr lang="pt-BR" dirty="0">
              <a:latin typeface="Century Gothic" panose="020B0502020202020204" pitchFamily="34" charset="0"/>
            </a:endParaRPr>
          </a:p>
          <a:p>
            <a:r>
              <a:rPr lang="pt-BR" dirty="0" smtClean="0">
                <a:latin typeface="Century Gothic" panose="020B0502020202020204" pitchFamily="34" charset="0"/>
              </a:rPr>
              <a:t>Com a mão esquerda , indica como tocar cada trecho dela: mais alto, mais baixo, mais suave, mais forte.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6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685947" y="81029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Century Gothic" panose="020B0502020202020204" pitchFamily="34" charset="0"/>
              </a:rPr>
              <a:t>COMO SE COMPORTAR EM UM CONCERTO</a:t>
            </a:r>
            <a:endParaRPr lang="pt-BR" sz="2800" dirty="0">
              <a:latin typeface="Century Gothic" panose="020B0502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27584" y="1484784"/>
            <a:ext cx="79208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entury Gothic" panose="020B0502020202020204" pitchFamily="34" charset="0"/>
              </a:rPr>
              <a:t>Para assistir a um concerto, é importante:</a:t>
            </a:r>
          </a:p>
          <a:p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 smtClean="0">
                <a:latin typeface="Century Gothic" panose="020B0502020202020204" pitchFamily="34" charset="0"/>
              </a:rPr>
              <a:t>Sair de casa com tempo para não se atrasar.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 smtClean="0">
                <a:latin typeface="Century Gothic" panose="020B0502020202020204" pitchFamily="34" charset="0"/>
              </a:rPr>
              <a:t>Desligar o celular ao entrar no local do concerto.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 smtClean="0">
                <a:latin typeface="Century Gothic" panose="020B0502020202020204" pitchFamily="34" charset="0"/>
              </a:rPr>
              <a:t>Não comer durante a apresentação.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 smtClean="0">
                <a:latin typeface="Century Gothic" panose="020B0502020202020204" pitchFamily="34" charset="0"/>
              </a:rPr>
              <a:t>Não conversar durante a execução da música, pois qualquer ruído atrapalha os músicos e a </a:t>
            </a:r>
            <a:r>
              <a:rPr lang="pt-BR" dirty="0" err="1" smtClean="0">
                <a:latin typeface="Century Gothic" panose="020B0502020202020204" pitchFamily="34" charset="0"/>
              </a:rPr>
              <a:t>platéia</a:t>
            </a:r>
            <a:r>
              <a:rPr lang="pt-BR" dirty="0" smtClean="0"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 smtClean="0">
                <a:latin typeface="Century Gothic" panose="020B0502020202020204" pitchFamily="34" charset="0"/>
              </a:rPr>
              <a:t>Só aplaudir depois do último movimento.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>
                <a:latin typeface="Century Gothic" panose="020B0502020202020204" pitchFamily="34" charset="0"/>
              </a:rPr>
              <a:t>Se precisar tossir ou espirrar, use um lenço para diminuir o </a:t>
            </a:r>
            <a:r>
              <a:rPr lang="pt-BR" dirty="0" smtClean="0">
                <a:latin typeface="Century Gothic" panose="020B0502020202020204" pitchFamily="34" charset="0"/>
              </a:rPr>
              <a:t>barulho.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b="1" dirty="0">
                <a:latin typeface="Century Gothic" panose="020B0502020202020204" pitchFamily="34" charset="0"/>
              </a:rPr>
              <a:t>APLAUSOS</a:t>
            </a:r>
            <a:br>
              <a:rPr lang="pt-BR" b="1" dirty="0">
                <a:latin typeface="Century Gothic" panose="020B0502020202020204" pitchFamily="34" charset="0"/>
              </a:rPr>
            </a:br>
            <a:r>
              <a:rPr lang="pt-BR" dirty="0">
                <a:latin typeface="Century Gothic" panose="020B0502020202020204" pitchFamily="34" charset="0"/>
              </a:rPr>
              <a:t>— Talvez a parte mais “complicada”. É tradição aplaudir </a:t>
            </a:r>
            <a:r>
              <a:rPr lang="pt-BR" dirty="0" smtClean="0">
                <a:latin typeface="Century Gothic" panose="020B0502020202020204" pitchFamily="34" charset="0"/>
              </a:rPr>
              <a:t>apenas</a:t>
            </a:r>
          </a:p>
          <a:p>
            <a:r>
              <a:rPr lang="pt-BR" dirty="0" smtClean="0">
                <a:latin typeface="Century Gothic" panose="020B0502020202020204" pitchFamily="34" charset="0"/>
              </a:rPr>
              <a:t>ao </a:t>
            </a:r>
            <a:r>
              <a:rPr lang="pt-BR" dirty="0">
                <a:latin typeface="Century Gothic" panose="020B0502020202020204" pitchFamily="34" charset="0"/>
              </a:rPr>
              <a:t>final das </a:t>
            </a:r>
            <a:r>
              <a:rPr lang="pt-BR" dirty="0" smtClean="0">
                <a:latin typeface="Century Gothic" panose="020B0502020202020204" pitchFamily="34" charset="0"/>
              </a:rPr>
              <a:t>obras. Na </a:t>
            </a:r>
            <a:r>
              <a:rPr lang="pt-BR" dirty="0">
                <a:latin typeface="Century Gothic" panose="020B0502020202020204" pitchFamily="34" charset="0"/>
              </a:rPr>
              <a:t>dúvida, não aplauda até ter certeza que não tem mais nenhum movimento para ser </a:t>
            </a:r>
            <a:r>
              <a:rPr lang="pt-BR" dirty="0" smtClean="0">
                <a:latin typeface="Century Gothic" panose="020B0502020202020204" pitchFamily="34" charset="0"/>
              </a:rPr>
              <a:t>tocado.</a:t>
            </a:r>
          </a:p>
          <a:p>
            <a:endParaRPr lang="pt-BR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>
                <a:latin typeface="Century Gothic" panose="020B0502020202020204" pitchFamily="34" charset="0"/>
              </a:rPr>
              <a:t>Se a música te emocionar, aplauda, grite, levante. Sem vergonha.</a:t>
            </a:r>
            <a:endParaRPr lang="pt-BR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96" y="-17408"/>
            <a:ext cx="9270776" cy="689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Imagem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71" y="5013176"/>
            <a:ext cx="3774861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1259632" y="764704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entury Gothic" panose="020B0502020202020204" pitchFamily="34" charset="0"/>
              </a:rPr>
              <a:t>Bibliografia</a:t>
            </a:r>
          </a:p>
          <a:p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 smtClean="0">
                <a:latin typeface="Century Gothic" panose="020B0502020202020204" pitchFamily="34" charset="0"/>
              </a:rPr>
              <a:t>Desvendando a Orquestra  - Formando plateias, Clarice Miranda e Liana Justus – Livraria Saraiva. 2015.</a:t>
            </a:r>
          </a:p>
          <a:p>
            <a:endParaRPr lang="pt-BR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 smtClean="0">
                <a:latin typeface="Century Gothic" panose="020B0502020202020204" pitchFamily="34" charset="0"/>
              </a:rPr>
              <a:t>Site Orquestra Sinfônica de Minas Gerais.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88" y="3846017"/>
            <a:ext cx="1869425" cy="612452"/>
          </a:xfrm>
          <a:prstGeom prst="rect">
            <a:avLst/>
          </a:prstGeom>
        </p:spPr>
      </p:pic>
      <p:pic>
        <p:nvPicPr>
          <p:cNvPr id="10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25236"/>
            <a:ext cx="1870442" cy="68288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Imagem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79142"/>
            <a:ext cx="1296144" cy="16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032311" y="271029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As imagens </a:t>
            </a:r>
            <a:r>
              <a:rPr lang="pt-BR" sz="2800" smtClean="0">
                <a:latin typeface="Century Gothic" panose="020B0502020202020204" pitchFamily="34" charset="0"/>
              </a:rPr>
              <a:t>a seguir mostram </a:t>
            </a:r>
            <a:r>
              <a:rPr lang="pt-BR" sz="2800" dirty="0" smtClean="0">
                <a:latin typeface="Century Gothic" panose="020B0502020202020204" pitchFamily="34" charset="0"/>
              </a:rPr>
              <a:t>a posição dos NAIPES da orquestra</a:t>
            </a:r>
            <a:endParaRPr lang="pt-BR" sz="2800" dirty="0">
              <a:latin typeface="Century Gothic" panose="020B0502020202020204" pitchFamily="34" charset="0"/>
            </a:endParaRPr>
          </a:p>
        </p:txBody>
      </p:sp>
      <p:pic>
        <p:nvPicPr>
          <p:cNvPr id="6" name="Imagem 5" descr="https://player.slideplayer.com.br/33/10394632/data/images/img1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137"/>
            <a:ext cx="9144000" cy="5632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2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9144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i1.wp.com/igrejaplus.com.br/wp-content/uploads/2017/03/orchestra_rbkuir.jpg?fit=943%2C63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32703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s://player.slideplayer.com.br/33/10394632/data/images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64" y="2636912"/>
            <a:ext cx="4421471" cy="36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1559" y="1169749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entury Gothic" panose="020B0502020202020204" pitchFamily="34" charset="0"/>
              </a:rPr>
              <a:t>VAMOS CONHECER ALGUNS INSTRUMENTOS DE ORQUESTRA E SEUS SONS?</a:t>
            </a:r>
            <a:endParaRPr lang="pt-BR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9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50" y="768106"/>
            <a:ext cx="1938701" cy="30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" y="3826946"/>
            <a:ext cx="9144000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Century Gothic" panose="020B0502020202020204" pitchFamily="34" charset="0"/>
              </a:rPr>
              <a:t>CORDAS</a:t>
            </a:r>
            <a:endParaRPr lang="pt-BR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" action="ppaction://noaction">
              <a:snd r:embed="rId2" name="Violino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272328"/>
            <a:ext cx="3285025" cy="471186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987824" y="4954309"/>
            <a:ext cx="3484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VIOLINO</a:t>
            </a:r>
            <a:endParaRPr lang="pt-B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" action="ppaction://noaction">
              <a:snd r:embed="rId2" name="Viola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32" y="0"/>
            <a:ext cx="2880320" cy="478639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175332" y="4786390"/>
            <a:ext cx="3211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pt-BR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VIOLA</a:t>
            </a:r>
            <a:endParaRPr lang="pt-BR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399</Words>
  <Application>Microsoft Office PowerPoint</Application>
  <PresentationFormat>Apresentação na tela (4:3)</PresentationFormat>
  <Paragraphs>80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Century Gothic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Ellen Ises</dc:creator>
  <cp:lastModifiedBy>Marcio Miranda Pontes</cp:lastModifiedBy>
  <cp:revision>59</cp:revision>
  <dcterms:created xsi:type="dcterms:W3CDTF">2019-02-26T15:07:11Z</dcterms:created>
  <dcterms:modified xsi:type="dcterms:W3CDTF">2022-06-25T22:49:04Z</dcterms:modified>
</cp:coreProperties>
</file>